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8"/>
  </p:notesMasterIdLst>
  <p:sldIdLst>
    <p:sldId id="350" r:id="rId5"/>
    <p:sldId id="329" r:id="rId6"/>
    <p:sldId id="339" r:id="rId7"/>
    <p:sldId id="340" r:id="rId8"/>
    <p:sldId id="275" r:id="rId9"/>
    <p:sldId id="341" r:id="rId10"/>
    <p:sldId id="342" r:id="rId11"/>
    <p:sldId id="343" r:id="rId12"/>
    <p:sldId id="345" r:id="rId13"/>
    <p:sldId id="346" r:id="rId14"/>
    <p:sldId id="347" r:id="rId15"/>
    <p:sldId id="349" r:id="rId16"/>
    <p:sldId id="348" r:id="rId17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97F1E12A-2A8F-4A67-8629-D43770B61A93}">
          <p14:sldIdLst>
            <p14:sldId id="350"/>
            <p14:sldId id="329"/>
            <p14:sldId id="339"/>
            <p14:sldId id="340"/>
            <p14:sldId id="275"/>
            <p14:sldId id="341"/>
            <p14:sldId id="342"/>
            <p14:sldId id="343"/>
            <p14:sldId id="345"/>
            <p14:sldId id="346"/>
            <p14:sldId id="347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9831" autoAdjust="0"/>
  </p:normalViewPr>
  <p:slideViewPr>
    <p:cSldViewPr snapToGrid="0" snapToObjects="1">
      <p:cViewPr varScale="1">
        <p:scale>
          <a:sx n="99" d="100"/>
          <a:sy n="99" d="100"/>
        </p:scale>
        <p:origin x="102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12.06.2025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93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3186" y="317500"/>
            <a:ext cx="2550511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9025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850" y="1376363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8400" y="1376362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0850" y="2168525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48400" y="2168524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6913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200225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2224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5537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98849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3329247"/>
            <a:ext cx="1129982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15884" y="1201189"/>
            <a:ext cx="11051482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097281"/>
            <a:ext cx="11249025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50850" y="4006734"/>
            <a:ext cx="11255375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/>
        </p:nvSpPr>
        <p:spPr>
          <a:xfrm>
            <a:off x="456226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/>
        </p:nvSpPr>
        <p:spPr>
          <a:xfrm>
            <a:off x="6249025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6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024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226" y="4355868"/>
            <a:ext cx="35568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200224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/>
        </p:nvSpPr>
        <p:spPr>
          <a:xfrm>
            <a:off x="456226" y="4106487"/>
            <a:ext cx="35568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/>
        </p:nvSpPr>
        <p:spPr>
          <a:xfrm>
            <a:off x="8200224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226" y="1438102"/>
            <a:ext cx="35568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0224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328225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/>
        </p:nvSpPr>
        <p:spPr>
          <a:xfrm>
            <a:off x="4328225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8225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26094" y="4350325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/>
        </p:nvSpPr>
        <p:spPr>
          <a:xfrm>
            <a:off x="456226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/>
        </p:nvSpPr>
        <p:spPr>
          <a:xfrm>
            <a:off x="6226092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7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093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7160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29025" y="1437975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341160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/>
        </p:nvSpPr>
        <p:spPr>
          <a:xfrm>
            <a:off x="3341159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1026" y="4350199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/>
        </p:nvSpPr>
        <p:spPr>
          <a:xfrm>
            <a:off x="9111026" y="410636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/>
        </p:nvSpPr>
        <p:spPr>
          <a:xfrm>
            <a:off x="0" y="0"/>
            <a:ext cx="12207875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5456068"/>
            <a:ext cx="12207238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3089309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483032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5" y="317500"/>
            <a:ext cx="2557272" cy="87934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/>
        </p:nvSpPr>
        <p:spPr>
          <a:xfrm>
            <a:off x="0" y="0"/>
            <a:ext cx="12207875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2483773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1877496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in den Platzhalter ziehen und bei Bedarf in den Hintergrund stellen.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796" y="3182956"/>
            <a:ext cx="9386888" cy="27432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12525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0850" y="2168525"/>
            <a:ext cx="1130617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3001962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>
          <p15:clr>
            <a:srgbClr val="F26B43"/>
          </p15:clr>
        </p15:guide>
        <p15:guide id="2" pos="284">
          <p15:clr>
            <a:srgbClr val="F26B43"/>
          </p15:clr>
        </p15:guide>
        <p15:guide id="3" orient="horz" pos="867">
          <p15:clr>
            <a:srgbClr val="F26B43"/>
          </p15:clr>
        </p15:guide>
        <p15:guide id="4" pos="7406">
          <p15:clr>
            <a:srgbClr val="F26B43"/>
          </p15:clr>
        </p15:guide>
        <p15:guide id="5" orient="horz" pos="1366">
          <p15:clr>
            <a:srgbClr val="F26B43"/>
          </p15:clr>
        </p15:guide>
        <p15:guide id="6" pos="3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mathematik.uni-marburg.d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A689-CA63-E9F2-D497-5497099E2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85078D-B2E9-1EF5-DE21-10A9B1D640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</a:t>
            </a:fld>
            <a:endParaRPr lang="de-CH" dirty="0"/>
          </a:p>
        </p:txBody>
      </p:sp>
      <p:pic>
        <p:nvPicPr>
          <p:cNvPr id="9" name="vlc-record-2025-06-11-14h23m29s-2025-06-11 14-10-52.mp4-">
            <a:hlinkClick r:id="" action="ppaction://media"/>
            <a:extLst>
              <a:ext uri="{FF2B5EF4-FFF2-40B4-BE49-F238E27FC236}">
                <a16:creationId xmlns:a16="http://schemas.microsoft.com/office/drawing/2014/main" id="{271A9024-CC5B-965D-3671-A95639C324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5"/>
                </p14:media>
              </p:ext>
            </p:extLst>
          </p:nvPr>
        </p:nvPicPr>
        <p:blipFill>
          <a:blip r:embed="rId4">
            <a:lum bright="20000" contrast="20000"/>
          </a:blip>
          <a:stretch>
            <a:fillRect/>
          </a:stretch>
        </p:blipFill>
        <p:spPr>
          <a:xfrm>
            <a:off x="-95251" y="-295276"/>
            <a:ext cx="13687425" cy="76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7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D0BC5-0B44-FEA0-3A2D-275DA8CD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33D4AE-86F8-E117-A275-A4C2A5C7DF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10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C6E50D3-6B23-BFAA-B8FC-A4442364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Resultate - Testdatensatz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526EBE67-34E5-5A89-3C4A-137B3F910559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Der L1 Loss wurde um </a:t>
            </a:r>
            <a:r>
              <a:rPr lang="de-CH" sz="2400" b="1" dirty="0"/>
              <a:t>70 % verringert</a:t>
            </a:r>
            <a:r>
              <a:rPr lang="de-CH" dirty="0"/>
              <a:t>, von 0.065 auf 0.019</a:t>
            </a:r>
          </a:p>
          <a:p>
            <a:r>
              <a:rPr lang="de-CH" dirty="0"/>
              <a:t>SSIM wurde um </a:t>
            </a:r>
            <a:r>
              <a:rPr lang="de-CH" sz="2400" b="1" dirty="0"/>
              <a:t>122 % erhöht</a:t>
            </a:r>
            <a:r>
              <a:rPr lang="de-CH" dirty="0"/>
              <a:t>, von 0.405 auf 0.901</a:t>
            </a:r>
          </a:p>
        </p:txBody>
      </p:sp>
    </p:spTree>
    <p:extLst>
      <p:ext uri="{BB962C8B-B14F-4D97-AF65-F5344CB8AC3E}">
        <p14:creationId xmlns:p14="http://schemas.microsoft.com/office/powerpoint/2010/main" val="214338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92F3-776C-5B00-F81F-E6D80279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09B49B-95A6-1BD5-500A-E3424343E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11</a:t>
            </a:fld>
            <a:endParaRPr lang="de-CH"/>
          </a:p>
        </p:txBody>
      </p:sp>
      <p:pic>
        <p:nvPicPr>
          <p:cNvPr id="2" name="Grafik 1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9BC9A2D-5872-9467-DB50-C3A861655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2147"/>
          <a:stretch>
            <a:fillRect/>
          </a:stretch>
        </p:blipFill>
        <p:spPr bwMode="auto">
          <a:xfrm>
            <a:off x="677069" y="629920"/>
            <a:ext cx="10981531" cy="52638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578361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9ED38-AC4D-B404-9CA7-78DE3939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E31129-E8F7-8074-1849-976E462DEC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12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C519FE7-91A0-E588-D830-3AA30CF6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Grafische Anwendung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CCAA7A4C-D0BF-91E9-F96B-DB70E011435E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Denoising</a:t>
            </a:r>
            <a:r>
              <a:rPr lang="de-CH" dirty="0"/>
              <a:t> von beliebig grossen Bildern</a:t>
            </a:r>
          </a:p>
          <a:p>
            <a:r>
              <a:rPr lang="de-CH" dirty="0"/>
              <a:t>Vorher-Nachher Vergleich</a:t>
            </a:r>
          </a:p>
        </p:txBody>
      </p:sp>
      <p:pic>
        <p:nvPicPr>
          <p:cNvPr id="2" name="Grafik 1" descr="Ein Bild, das Screenshot, Text, Kamin, Kunst enthält.&#10;&#10;KI-generierte Inhalte können fehlerhaft sein.">
            <a:extLst>
              <a:ext uri="{FF2B5EF4-FFF2-40B4-BE49-F238E27FC236}">
                <a16:creationId xmlns:a16="http://schemas.microsoft.com/office/drawing/2014/main" id="{CA7D10D6-1BEB-CF5C-8A9D-6BD8EFA3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923260"/>
            <a:ext cx="4977391" cy="5129336"/>
          </a:xfrm>
          <a:prstGeom prst="rect">
            <a:avLst/>
          </a:prstGeom>
        </p:spPr>
      </p:pic>
      <p:pic>
        <p:nvPicPr>
          <p:cNvPr id="3" name="Grafik 2" descr="Ein Bild, das Screenshot, Kamin, Im Haus enthält.&#10;&#10;KI-generierte Inhalte können fehlerhaft sein.">
            <a:extLst>
              <a:ext uri="{FF2B5EF4-FFF2-40B4-BE49-F238E27FC236}">
                <a16:creationId xmlns:a16="http://schemas.microsoft.com/office/drawing/2014/main" id="{6635238F-E689-6540-7C62-128364B0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923261"/>
            <a:ext cx="4977391" cy="51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3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3B663-25A5-CD09-4255-A2D044E49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726753-9BD7-671B-0B56-1229348283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13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E45E42-2B03-C036-9D3D-7FF3B587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Fazit &amp; Ausblick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8570BE98-2213-648C-AAD7-E78FEC65AD3D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U-Net Autoencoder effektiv für </a:t>
            </a:r>
            <a:r>
              <a:rPr lang="de-DE" dirty="0" err="1"/>
              <a:t>Denoising</a:t>
            </a:r>
            <a:endParaRPr lang="de-DE" dirty="0"/>
          </a:p>
          <a:p>
            <a:r>
              <a:rPr lang="de-DE" dirty="0"/>
              <a:t>Erweiterbar mit Albedo, Tiefe, Normalen</a:t>
            </a:r>
          </a:p>
          <a:p>
            <a:r>
              <a:rPr lang="de-DE" dirty="0"/>
              <a:t>Potenzial für Echtzeit &amp; Videos mit temporaler Erweiterung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837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39943-7EFA-D275-DF1E-E9021348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A76AE29-5028-6721-8000-54DC49987DE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25537" y="1436879"/>
            <a:ext cx="3556800" cy="720583"/>
          </a:xfrm>
        </p:spPr>
        <p:txBody>
          <a:bodyPr/>
          <a:lstStyle/>
          <a:p>
            <a:r>
              <a:rPr lang="en-US" dirty="0" err="1"/>
              <a:t>Verrauscht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DF615C2-CB1B-A302-980F-6723419E177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98849" y="1436879"/>
            <a:ext cx="3556800" cy="720583"/>
          </a:xfrm>
        </p:spPr>
        <p:txBody>
          <a:bodyPr/>
          <a:lstStyle/>
          <a:p>
            <a:r>
              <a:rPr lang="en-US" dirty="0" err="1"/>
              <a:t>Entrauscht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3D7409-415A-FDCA-397D-C9350FCAD1F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2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B556AE-A3A6-8014-70A6-3E4DA9BEA6E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1430337"/>
            <a:ext cx="3556000" cy="3997325"/>
          </a:xfrm>
        </p:spPr>
        <p:txBody>
          <a:bodyPr>
            <a:normAutofit/>
          </a:bodyPr>
          <a:lstStyle/>
          <a:p>
            <a:r>
              <a:rPr lang="de-CH" dirty="0"/>
              <a:t>Path Tracing ist physikalisch korrekt, erzeugt aber Rauschen.</a:t>
            </a:r>
          </a:p>
          <a:p>
            <a:r>
              <a:rPr lang="de-CH" dirty="0"/>
              <a:t>Ziel: Schnelles Rendering mit hoher Qualität</a:t>
            </a:r>
          </a:p>
        </p:txBody>
      </p:sp>
      <p:pic>
        <p:nvPicPr>
          <p:cNvPr id="10" name="Grafik 9" descr="Ein Bild, das Buch, Bücherregal, Bibliothek, Regale enthält.&#10;&#10;KI-generierte Inhalte können fehlerhaft sein.">
            <a:extLst>
              <a:ext uri="{FF2B5EF4-FFF2-40B4-BE49-F238E27FC236}">
                <a16:creationId xmlns:a16="http://schemas.microsoft.com/office/drawing/2014/main" id="{3A81E275-17B0-BBA0-3D72-451D92FED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192" r="8806" b="-3"/>
          <a:stretch>
            <a:fillRect/>
          </a:stretch>
        </p:blipFill>
        <p:spPr>
          <a:xfrm>
            <a:off x="4108076" y="1923734"/>
            <a:ext cx="3775450" cy="4242117"/>
          </a:xfrm>
          <a:prstGeom prst="rect">
            <a:avLst/>
          </a:prstGeom>
          <a:noFill/>
        </p:spPr>
      </p:pic>
      <p:pic>
        <p:nvPicPr>
          <p:cNvPr id="12" name="Grafik 11" descr="Ein Bild, das Buch, Bücherregal, Bibliothek, Regale enthält.&#10;&#10;KI-generierte Inhalte können fehlerhaft sein.">
            <a:extLst>
              <a:ext uri="{FF2B5EF4-FFF2-40B4-BE49-F238E27FC236}">
                <a16:creationId xmlns:a16="http://schemas.microsoft.com/office/drawing/2014/main" id="{96BFE15C-F2AB-6716-B659-F6316FF4D0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12" r="5286" b="-3"/>
          <a:stretch>
            <a:fillRect/>
          </a:stretch>
        </p:blipFill>
        <p:spPr>
          <a:xfrm>
            <a:off x="7981576" y="1923733"/>
            <a:ext cx="3775450" cy="4242118"/>
          </a:xfrm>
          <a:prstGeom prst="rect">
            <a:avLst/>
          </a:prstGeom>
          <a:noFill/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B089D0D-2001-97FB-ABA1-11898943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Warum </a:t>
            </a:r>
            <a:r>
              <a:rPr lang="de-CH" dirty="0" err="1"/>
              <a:t>Denoising</a:t>
            </a:r>
            <a:r>
              <a:rPr lang="de-CH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44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59EA-D584-9C13-700A-599DCBDB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C6DEAD2-93E8-A37F-2C6A-9F2A833247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Path Tracing Rauschen mit wenigen Samples </a:t>
            </a:r>
          </a:p>
          <a:p>
            <a:r>
              <a:rPr lang="de-CH" dirty="0"/>
              <a:t>Klassische Filter reichen nicht aus</a:t>
            </a:r>
          </a:p>
          <a:p>
            <a:r>
              <a:rPr lang="de-CH" dirty="0"/>
              <a:t>Lernbasierte Methoden lernen Bildinhalte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62F3E5-24C7-F33B-C204-60F4D542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Hintergrund – Path Tracing &amp; </a:t>
            </a:r>
            <a:r>
              <a:rPr lang="de-CH" dirty="0" err="1"/>
              <a:t>Denoising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00232F-BB7D-791B-631D-9B51AB31A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  <p:pic>
        <p:nvPicPr>
          <p:cNvPr id="2" name="Grafik 1" descr="Vulkan Ray Tracing Pipeline - Bildsynthese - Teil 2 - Kapitel 1">
            <a:extLst>
              <a:ext uri="{FF2B5EF4-FFF2-40B4-BE49-F238E27FC236}">
                <a16:creationId xmlns:a16="http://schemas.microsoft.com/office/drawing/2014/main" id="{C82B326B-5283-4298-239E-05082792B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3" b="4293"/>
          <a:stretch>
            <a:fillRect/>
          </a:stretch>
        </p:blipFill>
        <p:spPr bwMode="auto">
          <a:xfrm>
            <a:off x="7042180" y="1482291"/>
            <a:ext cx="4399282" cy="39993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849E977-1DB1-C861-B382-D0D4CFDA6621}"/>
              </a:ext>
            </a:extLst>
          </p:cNvPr>
          <p:cNvSpPr txBox="1"/>
          <p:nvPr/>
        </p:nvSpPr>
        <p:spPr>
          <a:xfrm>
            <a:off x="7229860" y="5537292"/>
            <a:ext cx="41553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>
                <a:latin typeface="+mn-lt"/>
              </a:rPr>
              <a:t>Quelle: </a:t>
            </a:r>
            <a:r>
              <a:rPr lang="de-CH" sz="1050" dirty="0">
                <a:latin typeface="+mn-lt"/>
                <a:hlinkClick r:id="rId4"/>
              </a:rPr>
              <a:t>https://www.mathematik.uni-marburg.de/</a:t>
            </a:r>
            <a:br>
              <a:rPr lang="de-CH" sz="1050" dirty="0">
                <a:latin typeface="+mn-lt"/>
              </a:rPr>
            </a:br>
            <a:r>
              <a:rPr lang="de-CH" sz="1050" u="sng" dirty="0">
                <a:latin typeface="+mn-lt"/>
              </a:rPr>
              <a:t>~</a:t>
            </a:r>
            <a:r>
              <a:rPr lang="de-CH" sz="1050" u="sng" dirty="0" err="1">
                <a:latin typeface="+mn-lt"/>
              </a:rPr>
              <a:t>thormae</a:t>
            </a:r>
            <a:r>
              <a:rPr lang="de-CH" sz="1050" u="sng" dirty="0">
                <a:latin typeface="+mn-lt"/>
              </a:rPr>
              <a:t>/</a:t>
            </a:r>
            <a:r>
              <a:rPr lang="de-CH" sz="1050" u="sng" dirty="0" err="1">
                <a:latin typeface="+mn-lt"/>
              </a:rPr>
              <a:t>lectures</a:t>
            </a:r>
            <a:r>
              <a:rPr lang="de-CH" sz="1050" u="sng" dirty="0">
                <a:latin typeface="+mn-lt"/>
              </a:rPr>
              <a:t>/graphics2/graphics_2_1_ger_web.html#1</a:t>
            </a:r>
          </a:p>
        </p:txBody>
      </p:sp>
    </p:spTree>
    <p:extLst>
      <p:ext uri="{BB962C8B-B14F-4D97-AF65-F5344CB8AC3E}">
        <p14:creationId xmlns:p14="http://schemas.microsoft.com/office/powerpoint/2010/main" val="270419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6490-9043-AF3F-117A-273AA11F1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ECEA1D-5D6D-5472-C16F-C946332DD5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Path Tracing Rauschen mit wenigen Samples </a:t>
            </a:r>
          </a:p>
          <a:p>
            <a:r>
              <a:rPr lang="de-CH" dirty="0"/>
              <a:t>Training auf eigenem Datensatz</a:t>
            </a:r>
          </a:p>
          <a:p>
            <a:r>
              <a:rPr lang="de-CH" dirty="0"/>
              <a:t>Autoencoder trainiert</a:t>
            </a:r>
          </a:p>
          <a:p>
            <a:r>
              <a:rPr lang="de-CH" dirty="0"/>
              <a:t>Modell </a:t>
            </a:r>
            <a:r>
              <a:rPr lang="de-CH" dirty="0" err="1"/>
              <a:t>getested</a:t>
            </a:r>
            <a:endParaRPr lang="de-CH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544D60-6C75-89E7-2B78-70F53621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Problemstellung &amp; Zielsetzung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C86297-7F0E-4D59-C61C-058AB7B70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994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0450A4-95B9-4FDB-BD83-BC878B94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«</a:t>
            </a:r>
            <a:r>
              <a:rPr lang="de-DE" dirty="0"/>
              <a:t>Inwiefern kann ein neuronales Netz, insbesondere ein Autoencoder, zur effektiven Rauschunterdrückung in Path-Tracing-Renderings mit niedriger Abtastrate eingesetzt werden, um qualitativ hochwertige Bilder bei möglichst geringem Rechenaufwand zu rekonstruieren?</a:t>
            </a:r>
            <a:r>
              <a:rPr lang="de-CH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0325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BB19-E904-5F54-1630-81552C93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E0FBB1-A3A4-7492-305F-5F4DB14DEC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Datengenerierung mit Blender</a:t>
            </a:r>
          </a:p>
          <a:p>
            <a:r>
              <a:rPr lang="de-CH" dirty="0"/>
              <a:t>Viele Kameraperspektiven</a:t>
            </a:r>
          </a:p>
          <a:p>
            <a:r>
              <a:rPr lang="de-CH" dirty="0"/>
              <a:t>256x256 Pixel Patches</a:t>
            </a:r>
          </a:p>
          <a:p>
            <a:r>
              <a:rPr lang="de-CH" dirty="0"/>
              <a:t>8 Rauschstufen pro Patch</a:t>
            </a:r>
          </a:p>
          <a:p>
            <a:r>
              <a:rPr lang="de-CH" dirty="0"/>
              <a:t>Ungefähr 13000 Bildpaare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56D8527-72C9-E0DE-B3C2-66F256E8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Datensatz-Erstellung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277969-E898-E95A-687C-44CB3DBE7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6</a:t>
            </a:fld>
            <a:endParaRPr lang="de-CH" dirty="0"/>
          </a:p>
        </p:txBody>
      </p:sp>
      <p:pic>
        <p:nvPicPr>
          <p:cNvPr id="3" name="Grafik 2" descr="Visualisierung der verschiedenen Rauschstufen eines Patches">
            <a:extLst>
              <a:ext uri="{FF2B5EF4-FFF2-40B4-BE49-F238E27FC236}">
                <a16:creationId xmlns:a16="http://schemas.microsoft.com/office/drawing/2014/main" id="{DF7A2D95-D450-6EEB-2F04-A8D4AD609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8" y="517805"/>
            <a:ext cx="5646737" cy="5646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569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17803-4EFC-CA0D-7018-F701ECCC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utoencoders_architecture">
            <a:extLst>
              <a:ext uri="{FF2B5EF4-FFF2-40B4-BE49-F238E27FC236}">
                <a16:creationId xmlns:a16="http://schemas.microsoft.com/office/drawing/2014/main" id="{D7478EBF-F199-089C-724D-D46928B67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43" y="520017"/>
            <a:ext cx="5706877" cy="521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6B186D-D6F7-957A-62EE-08ADC41C84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Encoder-Decoder Struktur</a:t>
            </a:r>
          </a:p>
          <a:p>
            <a:r>
              <a:rPr lang="de-CH" dirty="0"/>
              <a:t>Lernt, wie saubere Bilder aussehen</a:t>
            </a:r>
          </a:p>
          <a:p>
            <a:r>
              <a:rPr lang="de-CH" dirty="0"/>
              <a:t>Ziel: Rauschen entfernen, Details erhalten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B6BB4FC-9B25-D1AF-C6D2-BDB2F7E3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Autoencoder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CF3C10-02A8-A3A4-F900-18538B8D1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D52B60-29BD-CBCF-1BF4-3F23ED1F27FE}"/>
              </a:ext>
            </a:extLst>
          </p:cNvPr>
          <p:cNvSpPr txBox="1"/>
          <p:nvPr/>
        </p:nvSpPr>
        <p:spPr>
          <a:xfrm>
            <a:off x="6743700" y="5664805"/>
            <a:ext cx="43604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>
                <a:latin typeface="+mn-lt"/>
              </a:rPr>
              <a:t>Quelle: https://www.geeksforgeeks.org/types-of-autoencoders/</a:t>
            </a:r>
          </a:p>
        </p:txBody>
      </p:sp>
    </p:spTree>
    <p:extLst>
      <p:ext uri="{BB962C8B-B14F-4D97-AF65-F5344CB8AC3E}">
        <p14:creationId xmlns:p14="http://schemas.microsoft.com/office/powerpoint/2010/main" val="423293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2E1FA-AEA3-C164-8F70-8900B0C2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3F9C84-3D85-CC51-32A8-562956B005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8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990571-ADD2-9F17-33CA-C12EAB441A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850" y="1376362"/>
            <a:ext cx="5557837" cy="4789487"/>
          </a:xfrm>
        </p:spPr>
        <p:txBody>
          <a:bodyPr>
            <a:normAutofit/>
          </a:bodyPr>
          <a:lstStyle/>
          <a:p>
            <a:r>
              <a:rPr lang="de-CH" dirty="0"/>
              <a:t>Die Verlustfunktion kombiniert:</a:t>
            </a:r>
          </a:p>
          <a:p>
            <a:pPr lvl="1"/>
            <a:r>
              <a:rPr lang="de-CH" dirty="0"/>
              <a:t>Farbunterschiede (L1)</a:t>
            </a:r>
          </a:p>
          <a:p>
            <a:pPr lvl="1"/>
            <a:r>
              <a:rPr lang="de-CH" dirty="0"/>
              <a:t>Wahrgenommene Bildähnlichkeit (SSIM)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EE7486-103B-E740-51BF-67C4ABAB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ctr">
            <a:normAutofit/>
          </a:bodyPr>
          <a:lstStyle/>
          <a:p>
            <a:r>
              <a:rPr lang="de-CH" dirty="0"/>
              <a:t>Verlustfunktion &amp; Training</a:t>
            </a:r>
          </a:p>
        </p:txBody>
      </p:sp>
      <p:pic>
        <p:nvPicPr>
          <p:cNvPr id="2" name="Grafik 1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DD7ECBD-8453-AC38-75F4-99593EB8B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r="3" b="3"/>
          <a:stretch>
            <a:fillRect/>
          </a:stretch>
        </p:blipFill>
        <p:spPr bwMode="auto">
          <a:xfrm>
            <a:off x="5586947" y="905210"/>
            <a:ext cx="6104573" cy="5260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06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31843-F453-045F-3473-54137A9E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6426E94-7ACB-BEBE-5D80-567C93BB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Ergebnisse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D2D0A4-9613-3A11-AE77-CEDAE5C9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  <p:pic>
        <p:nvPicPr>
          <p:cNvPr id="4" name="Grafik 3" descr="Ein Bild, das Kunst, Shōji enthält.&#10;&#10;KI-generierte Inhalte können fehlerhaft sein.">
            <a:extLst>
              <a:ext uri="{FF2B5EF4-FFF2-40B4-BE49-F238E27FC236}">
                <a16:creationId xmlns:a16="http://schemas.microsoft.com/office/drawing/2014/main" id="{AD0682CE-8883-07AD-B2B3-387C1D20B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81" y="897288"/>
            <a:ext cx="10125777" cy="50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988B424-EF95-2468-9D6B-BC329C55AD40}"/>
              </a:ext>
            </a:extLst>
          </p:cNvPr>
          <p:cNvSpPr txBox="1"/>
          <p:nvPr/>
        </p:nvSpPr>
        <p:spPr>
          <a:xfrm>
            <a:off x="1089060" y="4845653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L1: 0.0583</a:t>
            </a:r>
          </a:p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SSIM: 0.3653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A5E275-1448-294C-8EBF-53B562E916D0}"/>
              </a:ext>
            </a:extLst>
          </p:cNvPr>
          <p:cNvSpPr txBox="1"/>
          <p:nvPr/>
        </p:nvSpPr>
        <p:spPr>
          <a:xfrm>
            <a:off x="4460259" y="4846420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L1: 0.0171</a:t>
            </a:r>
          </a:p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SSIM: 0.8648</a:t>
            </a:r>
          </a:p>
        </p:txBody>
      </p:sp>
    </p:spTree>
    <p:extLst>
      <p:ext uri="{BB962C8B-B14F-4D97-AF65-F5344CB8AC3E}">
        <p14:creationId xmlns:p14="http://schemas.microsoft.com/office/powerpoint/2010/main" val="1071135572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.pptx" id="{5C351EED-08EE-5D43-A13C-0AD3240E0095}" vid="{8166BE34-FD93-894C-9811-BE4EB322125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5899</QMPilot_DokID>
    <BfhIntranetDepartmentText xmlns="c80a905c-4fb7-4aee-a8c7-07e487572366">
      <Terms xmlns="http://schemas.microsoft.com/office/infopath/2007/PartnerControls"/>
    </BfhIntranetDepartmentTex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ecf310e7cc6d5c962682693d01a2e92">
  <xsd:schema xmlns:xsd="http://www.w3.org/2001/XMLSchema" xmlns:xs="http://www.w3.org/2001/XMLSchema" xmlns:p="http://schemas.microsoft.com/office/2006/metadata/properties" xmlns:ns2="c80a905c-4fb7-4aee-a8c7-07e487572366" xmlns:ns3="2551ef7e-3b29-44d1-a8ad-ef34c26bfc60" targetNamespace="http://schemas.microsoft.com/office/2006/metadata/properties" ma:root="true" ma:fieldsID="0e79f8f607b83a7c1abc0271120f0cce" ns2:_="" ns3:_="">
    <xsd:import namespace="c80a905c-4fb7-4aee-a8c7-07e487572366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a905c-4fb7-4aee-a8c7-07e487572366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85437-8812-4ABE-89CE-3E49C89E0BF6}">
  <ds:schemaRefs>
    <ds:schemaRef ds:uri="http://schemas.microsoft.com/office/infopath/2007/PartnerControls"/>
    <ds:schemaRef ds:uri="http://schemas.microsoft.com/office/2006/documentManagement/types"/>
    <ds:schemaRef ds:uri="2551ef7e-3b29-44d1-a8ad-ef34c26bfc60"/>
    <ds:schemaRef ds:uri="http://purl.org/dc/elements/1.1/"/>
    <ds:schemaRef ds:uri="http://purl.org/dc/terms/"/>
    <ds:schemaRef ds:uri="c80a905c-4fb7-4aee-a8c7-07e487572366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8CF9AB-1599-4978-B2FD-8FBB6C4DD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0a905c-4fb7-4aee-a8c7-07e487572366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0</TotalTime>
  <Words>270</Words>
  <Application>Microsoft Office PowerPoint</Application>
  <PresentationFormat>Benutzerdefiniert</PresentationFormat>
  <Paragraphs>59</Paragraphs>
  <Slides>13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Georgia</vt:lpstr>
      <vt:lpstr>Lucida Sans</vt:lpstr>
      <vt:lpstr>Wingdings 3</vt:lpstr>
      <vt:lpstr>BFH_PPT_Vorlage_16-9</vt:lpstr>
      <vt:lpstr>PowerPoint-Präsentation</vt:lpstr>
      <vt:lpstr>Warum Denoising?</vt:lpstr>
      <vt:lpstr>Hintergrund – Path Tracing &amp; Denoising</vt:lpstr>
      <vt:lpstr>Problemstellung &amp; Zielsetzung</vt:lpstr>
      <vt:lpstr>PowerPoint-Präsentation</vt:lpstr>
      <vt:lpstr>Datensatz-Erstellung</vt:lpstr>
      <vt:lpstr>Autoencoder</vt:lpstr>
      <vt:lpstr>Verlustfunktion &amp; Training</vt:lpstr>
      <vt:lpstr>Ergebnisse</vt:lpstr>
      <vt:lpstr>Resultate - Testdatensatz</vt:lpstr>
      <vt:lpstr>PowerPoint-Präsentation</vt:lpstr>
      <vt:lpstr>Grafische Anwendung</vt:lpstr>
      <vt:lpstr>Fazit &amp;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Präsentation_Modul_BTI1101</dc:title>
  <dc:creator>Trachsel Markus;florian.borter@students.bfh.ch;pascal.cornu@students.bfh.ch</dc:creator>
  <dc:description> </dc:description>
  <cp:lastModifiedBy>Cornu Pascal Luc</cp:lastModifiedBy>
  <cp:revision>73</cp:revision>
  <cp:lastPrinted>2013-08-23T11:57:04Z</cp:lastPrinted>
  <dcterms:created xsi:type="dcterms:W3CDTF">2022-05-14T06:42:38Z</dcterms:created>
  <dcterms:modified xsi:type="dcterms:W3CDTF">2025-06-12T18:43:16Z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  <property fmtid="{D5CDD505-2E9C-101B-9397-08002B2CF9AE}" pid="5" name="MSIP_Label_2e1fccfb-80ca-4fe1-a574-1516544edb53_Enabled">
    <vt:lpwstr>true</vt:lpwstr>
  </property>
  <property fmtid="{D5CDD505-2E9C-101B-9397-08002B2CF9AE}" pid="6" name="MSIP_Label_2e1fccfb-80ca-4fe1-a574-1516544edb53_SetDate">
    <vt:lpwstr>2022-05-16T15:44:04Z</vt:lpwstr>
  </property>
  <property fmtid="{D5CDD505-2E9C-101B-9397-08002B2CF9AE}" pid="7" name="MSIP_Label_2e1fccfb-80ca-4fe1-a574-1516544edb53_Method">
    <vt:lpwstr>Standard</vt:lpwstr>
  </property>
  <property fmtid="{D5CDD505-2E9C-101B-9397-08002B2CF9AE}" pid="8" name="MSIP_Label_2e1fccfb-80ca-4fe1-a574-1516544edb53_Name">
    <vt:lpwstr>C2 Internal</vt:lpwstr>
  </property>
  <property fmtid="{D5CDD505-2E9C-101B-9397-08002B2CF9AE}" pid="9" name="MSIP_Label_2e1fccfb-80ca-4fe1-a574-1516544edb53_SiteId">
    <vt:lpwstr>364e5b87-c1c7-420d-9bee-c35d19b557a1</vt:lpwstr>
  </property>
  <property fmtid="{D5CDD505-2E9C-101B-9397-08002B2CF9AE}" pid="10" name="MSIP_Label_2e1fccfb-80ca-4fe1-a574-1516544edb53_ActionId">
    <vt:lpwstr>0746738d-c839-4984-8627-6d7d8034e49a</vt:lpwstr>
  </property>
  <property fmtid="{D5CDD505-2E9C-101B-9397-08002B2CF9AE}" pid="11" name="MSIP_Label_2e1fccfb-80ca-4fe1-a574-1516544edb53_ContentBits">
    <vt:lpwstr>0</vt:lpwstr>
  </property>
  <property fmtid="{D5CDD505-2E9C-101B-9397-08002B2CF9AE}" pid="12" name="Sensitivity">
    <vt:lpwstr>C2 General</vt:lpwstr>
  </property>
</Properties>
</file>